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2" r:id="rId4"/>
    <p:sldId id="261" r:id="rId5"/>
    <p:sldId id="264" r:id="rId6"/>
    <p:sldId id="257" r:id="rId7"/>
    <p:sldId id="265" r:id="rId8"/>
    <p:sldId id="259" r:id="rId9"/>
    <p:sldId id="270" r:id="rId10"/>
    <p:sldId id="271" r:id="rId11"/>
    <p:sldId id="260" r:id="rId12"/>
    <p:sldId id="272" r:id="rId13"/>
    <p:sldId id="269" r:id="rId14"/>
  </p:sldIdLst>
  <p:sldSz cx="18288000" cy="10287000"/>
  <p:notesSz cx="6858000" cy="9144000"/>
  <p:embeddedFontLst>
    <p:embeddedFont>
      <p:font typeface="Berlin Sans FB" panose="020E0602020502020306" pitchFamily="34" charset="0"/>
      <p:regular r:id="rId16"/>
      <p:bold r:id="rId17"/>
    </p:embeddedFont>
    <p:embeddedFont>
      <p:font typeface="Montserrat Classic" panose="020B0604020202020204" charset="0"/>
      <p:regular r:id="rId18"/>
    </p:embeddedFont>
    <p:embeddedFont>
      <p:font typeface="Montserrat Classic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6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2288" autoAdjust="0"/>
  </p:normalViewPr>
  <p:slideViewPr>
    <p:cSldViewPr>
      <p:cViewPr varScale="1">
        <p:scale>
          <a:sx n="49" d="100"/>
          <a:sy n="49" d="100"/>
        </p:scale>
        <p:origin x="965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9D9FE-5B11-4F5B-B46A-FF86075594D3}" type="datetimeFigureOut">
              <a:rPr lang="en-US" smtClean="0"/>
              <a:t>3/1/2024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29F50-991E-45C5-B97F-C2D78BE01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70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29F50-991E-45C5-B97F-C2D78BE01A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4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29F50-991E-45C5-B97F-C2D78BE01A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56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29F50-991E-45C5-B97F-C2D78BE01A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81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29F50-991E-45C5-B97F-C2D78BE01AD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80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1BC172-C74F-A71E-B6C3-AF9D9168D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06B7B2-4B6E-5BE1-34F8-94F05AD2FC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A8621-84B4-4868-28BF-2707CE1DAF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E8499-D38D-5862-D709-4AEAEF9186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29F50-991E-45C5-B97F-C2D78BE01A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7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06006" y="4718954"/>
            <a:ext cx="14275988" cy="1870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0"/>
              </a:lnSpc>
            </a:pPr>
            <a:r>
              <a:rPr lang="en-US" sz="14000">
                <a:solidFill>
                  <a:srgbClr val="000000"/>
                </a:solidFill>
                <a:latin typeface="Montserrat Classic Bold"/>
              </a:rPr>
              <a:t>PORTFOLIO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554368" y="2705199"/>
            <a:ext cx="5469649" cy="546964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26468" y="2986858"/>
            <a:ext cx="9235063" cy="1648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sz="6600" dirty="0" err="1">
                <a:solidFill>
                  <a:srgbClr val="000000"/>
                </a:solidFill>
                <a:latin typeface="Berlin Sans FB" panose="020E0602020502020306" pitchFamily="34" charset="0"/>
              </a:rPr>
              <a:t>Pokemon</a:t>
            </a:r>
            <a:r>
              <a:rPr lang="en-US" sz="6600" dirty="0">
                <a:solidFill>
                  <a:srgbClr val="000000"/>
                </a:solidFill>
                <a:latin typeface="Berlin Sans FB" panose="020E0602020502020306" pitchFamily="34" charset="0"/>
              </a:rPr>
              <a:t> Data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3172" y="4718954"/>
            <a:ext cx="11561656" cy="1870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0"/>
              </a:lnSpc>
            </a:pPr>
            <a:r>
              <a:rPr lang="en-US" sz="14000" dirty="0">
                <a:solidFill>
                  <a:srgbClr val="000000"/>
                </a:solidFill>
                <a:latin typeface="Montserrat Classic Bold"/>
              </a:rPr>
              <a:t>PORTFOLIO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32271" y="6895016"/>
            <a:ext cx="6423458" cy="398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 dirty="0">
                <a:solidFill>
                  <a:srgbClr val="000000"/>
                </a:solidFill>
                <a:latin typeface="Montserrat Classic"/>
              </a:rPr>
              <a:t>By Muhammad Rafli Fauzi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C46EE-6F04-8F43-366D-FFC153601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>
            <a:extLst>
              <a:ext uri="{FF2B5EF4-FFF2-40B4-BE49-F238E27FC236}">
                <a16:creationId xmlns:a16="http://schemas.microsoft.com/office/drawing/2014/main" id="{051572BF-FCCC-B608-A2BA-B1EA9CE595EC}"/>
              </a:ext>
            </a:extLst>
          </p:cNvPr>
          <p:cNvGrpSpPr/>
          <p:nvPr/>
        </p:nvGrpSpPr>
        <p:grpSpPr>
          <a:xfrm>
            <a:off x="-297658" y="-361440"/>
            <a:ext cx="19042858" cy="2627717"/>
            <a:chOff x="0" y="0"/>
            <a:chExt cx="2588710" cy="1265894"/>
          </a:xfrm>
        </p:grpSpPr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18D2D6A2-0CDD-744C-2418-1D43C26F9E18}"/>
                </a:ext>
              </a:extLst>
            </p:cNvPr>
            <p:cNvSpPr/>
            <p:nvPr/>
          </p:nvSpPr>
          <p:spPr>
            <a:xfrm>
              <a:off x="0" y="0"/>
              <a:ext cx="2588710" cy="1265894"/>
            </a:xfrm>
            <a:custGeom>
              <a:avLst/>
              <a:gdLst/>
              <a:ahLst/>
              <a:cxnLst/>
              <a:rect l="l" t="t" r="r" b="b"/>
              <a:pathLst>
                <a:path w="2588710" h="1265894">
                  <a:moveTo>
                    <a:pt x="0" y="0"/>
                  </a:moveTo>
                  <a:lnTo>
                    <a:pt x="2588710" y="0"/>
                  </a:lnTo>
                  <a:lnTo>
                    <a:pt x="2588710" y="1265894"/>
                  </a:lnTo>
                  <a:lnTo>
                    <a:pt x="0" y="1265894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C675AD9B-80C2-96B7-0E62-CFAD0A1A891C}"/>
                </a:ext>
              </a:extLst>
            </p:cNvPr>
            <p:cNvSpPr txBox="1"/>
            <p:nvPr/>
          </p:nvSpPr>
          <p:spPr>
            <a:xfrm>
              <a:off x="0" y="-38100"/>
              <a:ext cx="2588710" cy="1303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ED0491C-E6B0-83C5-6DBE-6BC53D9AB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01" y="2386656"/>
            <a:ext cx="8040126" cy="32832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5D63E1-4558-31F2-0AB6-112224348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301" y="6018531"/>
            <a:ext cx="8040126" cy="36267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945EC4-8BAE-B89A-02E5-B8A6AE7C6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599" y="2386656"/>
            <a:ext cx="8038099" cy="328322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8536A9B-017D-095E-9CAF-460CE3E3CE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2599" y="6018531"/>
            <a:ext cx="8038099" cy="36267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00F1E19-D260-3F44-07B8-6A2108605A70}"/>
              </a:ext>
            </a:extLst>
          </p:cNvPr>
          <p:cNvSpPr txBox="1"/>
          <p:nvPr/>
        </p:nvSpPr>
        <p:spPr>
          <a:xfrm>
            <a:off x="5810250" y="495300"/>
            <a:ext cx="6667500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 Classic"/>
              </a:rPr>
              <a:t>The results regarding who are the </a:t>
            </a:r>
            <a:r>
              <a:rPr lang="en-US" sz="1999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1999" dirty="0">
                <a:solidFill>
                  <a:srgbClr val="000000"/>
                </a:solidFill>
                <a:latin typeface="Montserrat Classic"/>
              </a:rPr>
              <a:t> who have the lowest value in the HP, Attack, Defense and Speed columns are obtained using the program code as follows. </a:t>
            </a:r>
          </a:p>
        </p:txBody>
      </p:sp>
    </p:spTree>
    <p:extLst>
      <p:ext uri="{BB962C8B-B14F-4D97-AF65-F5344CB8AC3E}">
        <p14:creationId xmlns:p14="http://schemas.microsoft.com/office/powerpoint/2010/main" val="4157800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33874" y="-276396"/>
            <a:ext cx="10297548" cy="10839793"/>
            <a:chOff x="0" y="0"/>
            <a:chExt cx="2469893" cy="28549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9893" cy="2854925"/>
            </a:xfrm>
            <a:custGeom>
              <a:avLst/>
              <a:gdLst/>
              <a:ahLst/>
              <a:cxnLst/>
              <a:rect l="l" t="t" r="r" b="b"/>
              <a:pathLst>
                <a:path w="2469893" h="2854925">
                  <a:moveTo>
                    <a:pt x="0" y="0"/>
                  </a:moveTo>
                  <a:lnTo>
                    <a:pt x="2469893" y="0"/>
                  </a:lnTo>
                  <a:lnTo>
                    <a:pt x="2469893" y="2854925"/>
                  </a:lnTo>
                  <a:lnTo>
                    <a:pt x="0" y="2854925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69893" cy="2893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16280" y="2161131"/>
            <a:ext cx="7162800" cy="678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In the type 1 column, the results of the number of each type of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are as follows.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B36371-2754-FC93-04C9-25EDF24D9538}"/>
              </a:ext>
            </a:extLst>
          </p:cNvPr>
          <p:cNvSpPr txBox="1"/>
          <p:nvPr/>
        </p:nvSpPr>
        <p:spPr>
          <a:xfrm>
            <a:off x="469066" y="129726"/>
            <a:ext cx="9829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000000"/>
                </a:solidFill>
                <a:latin typeface="Montserrat Classic Bold"/>
              </a:rPr>
              <a:t>03. NUMBER OF EACH TYPE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CE0DD-B7D8-70C6-F5D2-634D335EF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" y="3161823"/>
            <a:ext cx="7162800" cy="653861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0EC3A4-8A1D-5079-7E6A-8DE3CA204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8866" y="3161823"/>
            <a:ext cx="5403048" cy="4093754"/>
          </a:xfrm>
          <a:prstGeom prst="rect">
            <a:avLst/>
          </a:prstGeom>
        </p:spPr>
      </p:pic>
      <p:sp>
        <p:nvSpPr>
          <p:cNvPr id="23" name="TextBox 6">
            <a:extLst>
              <a:ext uri="{FF2B5EF4-FFF2-40B4-BE49-F238E27FC236}">
                <a16:creationId xmlns:a16="http://schemas.microsoft.com/office/drawing/2014/main" id="{6C7B00BD-2CDA-573E-E4D5-3DEA9CA684A6}"/>
              </a:ext>
            </a:extLst>
          </p:cNvPr>
          <p:cNvSpPr txBox="1"/>
          <p:nvPr/>
        </p:nvSpPr>
        <p:spPr>
          <a:xfrm>
            <a:off x="10363200" y="2161131"/>
            <a:ext cx="7162800" cy="678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bar chart results are obtained using the program code as follows.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AD05A57-9240-42B0-012A-18FC15C3A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8866" y="7658100"/>
            <a:ext cx="5936494" cy="204233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D65F7-B86A-AAE4-212D-A44E9EC06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93F5F1F0-36FB-938B-CD71-AC3A560039FA}"/>
              </a:ext>
            </a:extLst>
          </p:cNvPr>
          <p:cNvGrpSpPr/>
          <p:nvPr/>
        </p:nvGrpSpPr>
        <p:grpSpPr>
          <a:xfrm>
            <a:off x="-233874" y="-276396"/>
            <a:ext cx="10297548" cy="10839793"/>
            <a:chOff x="0" y="0"/>
            <a:chExt cx="2469893" cy="2854925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59C23034-AAC8-880E-1E91-082D5164B418}"/>
                </a:ext>
              </a:extLst>
            </p:cNvPr>
            <p:cNvSpPr/>
            <p:nvPr/>
          </p:nvSpPr>
          <p:spPr>
            <a:xfrm>
              <a:off x="0" y="0"/>
              <a:ext cx="2469893" cy="2854925"/>
            </a:xfrm>
            <a:custGeom>
              <a:avLst/>
              <a:gdLst/>
              <a:ahLst/>
              <a:cxnLst/>
              <a:rect l="l" t="t" r="r" b="b"/>
              <a:pathLst>
                <a:path w="2469893" h="2854925">
                  <a:moveTo>
                    <a:pt x="0" y="0"/>
                  </a:moveTo>
                  <a:lnTo>
                    <a:pt x="2469893" y="0"/>
                  </a:lnTo>
                  <a:lnTo>
                    <a:pt x="2469893" y="2854925"/>
                  </a:lnTo>
                  <a:lnTo>
                    <a:pt x="0" y="2854925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10" name="TextBox 4">
              <a:extLst>
                <a:ext uri="{FF2B5EF4-FFF2-40B4-BE49-F238E27FC236}">
                  <a16:creationId xmlns:a16="http://schemas.microsoft.com/office/drawing/2014/main" id="{185EE7BE-7437-37FE-6A2C-C28D3689B6E9}"/>
                </a:ext>
              </a:extLst>
            </p:cNvPr>
            <p:cNvSpPr txBox="1"/>
            <p:nvPr/>
          </p:nvSpPr>
          <p:spPr>
            <a:xfrm>
              <a:off x="0" y="-38100"/>
              <a:ext cx="2469893" cy="2893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348B770-B3CF-6A43-D3D1-D019AEBEEF20}"/>
              </a:ext>
            </a:extLst>
          </p:cNvPr>
          <p:cNvSpPr txBox="1"/>
          <p:nvPr/>
        </p:nvSpPr>
        <p:spPr>
          <a:xfrm>
            <a:off x="685800" y="1412903"/>
            <a:ext cx="7162800" cy="678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In the type 2 column, the results of the number of each type of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are as follows.</a:t>
            </a:r>
          </a:p>
        </p:txBody>
      </p:sp>
      <p:sp>
        <p:nvSpPr>
          <p:cNvPr id="23" name="TextBox 6">
            <a:extLst>
              <a:ext uri="{FF2B5EF4-FFF2-40B4-BE49-F238E27FC236}">
                <a16:creationId xmlns:a16="http://schemas.microsoft.com/office/drawing/2014/main" id="{290E5B0F-45C2-57A4-484D-78BF09EE92E3}"/>
              </a:ext>
            </a:extLst>
          </p:cNvPr>
          <p:cNvSpPr txBox="1"/>
          <p:nvPr/>
        </p:nvSpPr>
        <p:spPr>
          <a:xfrm>
            <a:off x="10397359" y="1412903"/>
            <a:ext cx="7162800" cy="678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bar chart results are obtained using the program code as follows.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0E768E-B0E9-B1E5-8F5C-196B4C755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118" y="2420816"/>
            <a:ext cx="7902682" cy="67815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A2B54-F266-79CE-F346-82ABB132B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2614" y="2476500"/>
            <a:ext cx="5471634" cy="43437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DCB051-4628-3C51-D8E8-19B2DAB19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3200" y="7205739"/>
            <a:ext cx="5898391" cy="19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41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-277504">
            <a:off x="5688297" y="5162596"/>
            <a:ext cx="6279793" cy="3371261"/>
            <a:chOff x="0" y="0"/>
            <a:chExt cx="1393038" cy="7703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93039" cy="770322"/>
            </a:xfrm>
            <a:custGeom>
              <a:avLst/>
              <a:gdLst/>
              <a:ahLst/>
              <a:cxnLst/>
              <a:rect l="l" t="t" r="r" b="b"/>
              <a:pathLst>
                <a:path w="1393039" h="770322">
                  <a:moveTo>
                    <a:pt x="0" y="0"/>
                  </a:moveTo>
                  <a:lnTo>
                    <a:pt x="1393039" y="0"/>
                  </a:lnTo>
                  <a:lnTo>
                    <a:pt x="1393039" y="770322"/>
                  </a:lnTo>
                  <a:lnTo>
                    <a:pt x="0" y="770322"/>
                  </a:lnTo>
                  <a:close/>
                </a:path>
              </a:pathLst>
            </a:custGeom>
            <a:solidFill>
              <a:srgbClr val="FFF6E3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93038" cy="8084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34315">
            <a:off x="5642137" y="5073018"/>
            <a:ext cx="6279793" cy="3371261"/>
            <a:chOff x="0" y="0"/>
            <a:chExt cx="1393038" cy="7703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93039" cy="770322"/>
            </a:xfrm>
            <a:custGeom>
              <a:avLst/>
              <a:gdLst/>
              <a:ahLst/>
              <a:cxnLst/>
              <a:rect l="l" t="t" r="r" b="b"/>
              <a:pathLst>
                <a:path w="1393039" h="770322">
                  <a:moveTo>
                    <a:pt x="0" y="0"/>
                  </a:moveTo>
                  <a:lnTo>
                    <a:pt x="1393039" y="0"/>
                  </a:lnTo>
                  <a:lnTo>
                    <a:pt x="1393039" y="770322"/>
                  </a:lnTo>
                  <a:lnTo>
                    <a:pt x="0" y="770322"/>
                  </a:lnTo>
                  <a:close/>
                </a:path>
              </a:pathLst>
            </a:custGeom>
            <a:solidFill>
              <a:srgbClr val="FFF6E3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93038" cy="8084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595373" y="4902689"/>
            <a:ext cx="6279793" cy="3371261"/>
            <a:chOff x="0" y="0"/>
            <a:chExt cx="1393038" cy="7703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93039" cy="770322"/>
            </a:xfrm>
            <a:custGeom>
              <a:avLst/>
              <a:gdLst/>
              <a:ahLst/>
              <a:cxnLst/>
              <a:rect l="l" t="t" r="r" b="b"/>
              <a:pathLst>
                <a:path w="1393039" h="770322">
                  <a:moveTo>
                    <a:pt x="0" y="0"/>
                  </a:moveTo>
                  <a:lnTo>
                    <a:pt x="1393039" y="0"/>
                  </a:lnTo>
                  <a:lnTo>
                    <a:pt x="1393039" y="770322"/>
                  </a:lnTo>
                  <a:lnTo>
                    <a:pt x="0" y="770322"/>
                  </a:lnTo>
                  <a:close/>
                </a:path>
              </a:pathLst>
            </a:custGeom>
            <a:solidFill>
              <a:srgbClr val="FFF6E3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93038" cy="8084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906838" y="5428627"/>
            <a:ext cx="5656861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/>
              </a:rPr>
              <a:t> Email: muhammadraflifauzi20@gmail.com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17080" y="6413775"/>
            <a:ext cx="4514797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/>
              </a:rPr>
              <a:t>LinkedIn: </a:t>
            </a:r>
          </a:p>
          <a:p>
            <a:pPr algn="ctr">
              <a:lnSpc>
                <a:spcPts val="279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/>
              </a:rPr>
              <a:t>Muhammad Rafli Fauzi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17080" y="7353118"/>
            <a:ext cx="4514797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/>
              </a:rPr>
              <a:t>Instagram: </a:t>
            </a:r>
          </a:p>
          <a:p>
            <a:pPr algn="ctr">
              <a:lnSpc>
                <a:spcPts val="2799"/>
              </a:lnSpc>
            </a:pPr>
            <a:r>
              <a:rPr lang="en-US" sz="2400" dirty="0" err="1">
                <a:solidFill>
                  <a:srgbClr val="000000"/>
                </a:solidFill>
                <a:latin typeface="Montserrat Classic"/>
              </a:rPr>
              <a:t>rafli.fzi</a:t>
            </a:r>
            <a:endParaRPr lang="en-US" sz="2400" dirty="0">
              <a:solidFill>
                <a:srgbClr val="000000"/>
              </a:solidFill>
              <a:latin typeface="Montserrat Classic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596766" y="2739520"/>
            <a:ext cx="9094467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99"/>
              </a:lnSpc>
            </a:pPr>
            <a:r>
              <a:rPr lang="en-US" sz="9999" dirty="0">
                <a:solidFill>
                  <a:srgbClr val="000000"/>
                </a:solidFill>
                <a:latin typeface="Montserrat Classic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FB2B333-330A-D53F-B1E3-2E2217E0447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43" b="99461" l="4257" r="97046">
                        <a14:foregroundMark x1="4278" y1="62162" x2="30812" y2="53812"/>
                        <a14:foregroundMark x1="30812" y1="53812" x2="31060" y2="53812"/>
                        <a14:foregroundMark x1="71172" y1="55547" x2="87105" y2="58612"/>
                        <a14:foregroundMark x1="87105" y1="58612" x2="94792" y2="63009"/>
                        <a14:foregroundMark x1="35152" y1="8754" x2="46373" y2="8310"/>
                        <a14:foregroundMark x1="46373" y1="8310" x2="48667" y2="8310"/>
                        <a14:foregroundMark x1="186" y1="63251" x2="992" y2="86608"/>
                        <a14:foregroundMark x1="992" y1="86608" x2="6200" y2="99113"/>
                        <a14:foregroundMark x1="6200" y1="99113" x2="6200" y2="99556"/>
                        <a14:foregroundMark x1="95784" y1="76926" x2="92870" y2="96370"/>
                        <a14:foregroundMark x1="21546" y1="69954" x2="21546" y2="69954"/>
                        <a14:foregroundMark x1="27454" y1="78428" x2="37359" y2="90678"/>
                        <a14:foregroundMark x1="77585" y1="76965" x2="67420" y2="93606"/>
                        <a14:foregroundMark x1="52911" y1="80200" x2="52911" y2="85131"/>
                        <a14:foregroundMark x1="46916" y1="70570" x2="56473" y2="70262"/>
                        <a14:foregroundMark x1="97046" y1="79892" x2="96438" y2="874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1062" y="2481384"/>
            <a:ext cx="4778620" cy="5400000"/>
          </a:xfrm>
          <a:prstGeom prst="rect">
            <a:avLst/>
          </a:prstGeom>
          <a:solidFill>
            <a:srgbClr val="FFF6E3"/>
          </a:solidFill>
        </p:spPr>
      </p:pic>
      <p:grpSp>
        <p:nvGrpSpPr>
          <p:cNvPr id="2" name="Group 2"/>
          <p:cNvGrpSpPr/>
          <p:nvPr/>
        </p:nvGrpSpPr>
        <p:grpSpPr>
          <a:xfrm>
            <a:off x="-191351" y="-276396"/>
            <a:ext cx="9335351" cy="10839793"/>
            <a:chOff x="0" y="0"/>
            <a:chExt cx="2458693" cy="28549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58693" cy="2854925"/>
            </a:xfrm>
            <a:custGeom>
              <a:avLst/>
              <a:gdLst/>
              <a:ahLst/>
              <a:cxnLst/>
              <a:rect l="l" t="t" r="r" b="b"/>
              <a:pathLst>
                <a:path w="2458693" h="2854925">
                  <a:moveTo>
                    <a:pt x="0" y="0"/>
                  </a:moveTo>
                  <a:lnTo>
                    <a:pt x="2458693" y="0"/>
                  </a:lnTo>
                  <a:lnTo>
                    <a:pt x="2458693" y="2854925"/>
                  </a:lnTo>
                  <a:lnTo>
                    <a:pt x="0" y="2854925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58693" cy="2893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10800" y="7882698"/>
            <a:ext cx="6756400" cy="1282700"/>
            <a:chOff x="0" y="0"/>
            <a:chExt cx="1779463" cy="33783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79463" cy="337830"/>
            </a:xfrm>
            <a:custGeom>
              <a:avLst/>
              <a:gdLst/>
              <a:ahLst/>
              <a:cxnLst/>
              <a:rect l="l" t="t" r="r" b="b"/>
              <a:pathLst>
                <a:path w="1779463" h="337830">
                  <a:moveTo>
                    <a:pt x="0" y="0"/>
                  </a:moveTo>
                  <a:lnTo>
                    <a:pt x="1779463" y="0"/>
                  </a:lnTo>
                  <a:lnTo>
                    <a:pt x="1779463" y="337830"/>
                  </a:lnTo>
                  <a:lnTo>
                    <a:pt x="0" y="337830"/>
                  </a:lnTo>
                  <a:close/>
                </a:path>
              </a:pathLst>
            </a:custGeom>
            <a:solidFill>
              <a:srgbClr val="FFF6E3">
                <a:alpha val="74902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779463" cy="3759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830946" y="7978663"/>
            <a:ext cx="5516108" cy="1186735"/>
            <a:chOff x="0" y="-76200"/>
            <a:chExt cx="6050496" cy="158231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724255"/>
              <a:ext cx="6050496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Montserrat Classic"/>
                </a:rPr>
                <a:t>Student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6050496" cy="15823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 dirty="0">
                  <a:solidFill>
                    <a:srgbClr val="000000"/>
                  </a:solidFill>
                  <a:latin typeface="Montserrat Classic Bold"/>
                </a:rPr>
                <a:t>Muhammad Rafli Fauzi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57200" y="3567495"/>
            <a:ext cx="6628606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dirty="0">
                <a:solidFill>
                  <a:srgbClr val="000000"/>
                </a:solidFill>
                <a:latin typeface="Montserrat Classic Bold"/>
              </a:rPr>
              <a:t>ABOUT ME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57200" y="4951215"/>
            <a:ext cx="8394979" cy="3550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I am an active student of Sultan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Ageng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Tirtayasa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University, Department of Electrical Engineering with a great passion for a career in Information and Technology (IT), especially Machine Learning, Data science, Data Analyst and AI.</a:t>
            </a:r>
          </a:p>
          <a:p>
            <a:pPr algn="just">
              <a:lnSpc>
                <a:spcPts val="2800"/>
              </a:lnSpc>
            </a:pPr>
            <a:endParaRPr lang="en-US" sz="2000" dirty="0">
              <a:solidFill>
                <a:srgbClr val="000000"/>
              </a:solidFill>
              <a:latin typeface="Montserrat Classic"/>
            </a:endParaRPr>
          </a:p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During college I was active as a computer laboratory assistant, majoring in electrical engineering, where I was tasked with teaching other students who contracted practicum courses in the computer laboratory. I was able to do this well and stay focused on my studies so that I was able to get a good GPA.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57200" y="2481384"/>
            <a:ext cx="6628606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dirty="0">
                <a:solidFill>
                  <a:srgbClr val="000000"/>
                </a:solidFill>
                <a:latin typeface="Berlin Sans FB" panose="020E0602020502020306" pitchFamily="34" charset="0"/>
              </a:rPr>
              <a:t>INTRODUCING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19062" y="2172381"/>
            <a:ext cx="7366000" cy="1279449"/>
            <a:chOff x="0" y="0"/>
            <a:chExt cx="1940016" cy="33697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40016" cy="336974"/>
            </a:xfrm>
            <a:custGeom>
              <a:avLst/>
              <a:gdLst/>
              <a:ahLst/>
              <a:cxnLst/>
              <a:rect l="l" t="t" r="r" b="b"/>
              <a:pathLst>
                <a:path w="1940016" h="336974">
                  <a:moveTo>
                    <a:pt x="0" y="0"/>
                  </a:moveTo>
                  <a:lnTo>
                    <a:pt x="1940016" y="0"/>
                  </a:lnTo>
                  <a:lnTo>
                    <a:pt x="1940016" y="336974"/>
                  </a:lnTo>
                  <a:lnTo>
                    <a:pt x="0" y="336974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940016" cy="375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919062" y="5704869"/>
            <a:ext cx="7366000" cy="1279449"/>
            <a:chOff x="0" y="0"/>
            <a:chExt cx="1940016" cy="33697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40016" cy="336974"/>
            </a:xfrm>
            <a:custGeom>
              <a:avLst/>
              <a:gdLst/>
              <a:ahLst/>
              <a:cxnLst/>
              <a:rect l="l" t="t" r="r" b="b"/>
              <a:pathLst>
                <a:path w="1940016" h="336974">
                  <a:moveTo>
                    <a:pt x="0" y="0"/>
                  </a:moveTo>
                  <a:lnTo>
                    <a:pt x="1940016" y="0"/>
                  </a:lnTo>
                  <a:lnTo>
                    <a:pt x="1940016" y="336974"/>
                  </a:lnTo>
                  <a:lnTo>
                    <a:pt x="0" y="336974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40016" cy="375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00061" y="2250131"/>
            <a:ext cx="6754354" cy="10222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Montserrat Classic Bold"/>
              </a:rPr>
              <a:t>2022</a:t>
            </a:r>
            <a:r>
              <a:rPr lang="en-US" sz="3000" u="none" dirty="0">
                <a:solidFill>
                  <a:srgbClr val="000000"/>
                </a:solidFill>
                <a:latin typeface="Montserrat Classic Bold"/>
              </a:rPr>
              <a:t>/2023 – Present</a:t>
            </a:r>
          </a:p>
          <a:p>
            <a:pPr marL="0" lvl="1" indent="0" algn="l">
              <a:lnSpc>
                <a:spcPts val="4200"/>
              </a:lnSpc>
            </a:pPr>
            <a:r>
              <a:rPr lang="en-US" sz="3200" dirty="0">
                <a:solidFill>
                  <a:srgbClr val="000000"/>
                </a:solidFill>
                <a:latin typeface="Montserrat Classic"/>
              </a:rPr>
              <a:t>Sultan </a:t>
            </a:r>
            <a:r>
              <a:rPr lang="en-US" sz="3200" dirty="0" err="1">
                <a:solidFill>
                  <a:srgbClr val="000000"/>
                </a:solidFill>
                <a:latin typeface="Montserrat Classic"/>
              </a:rPr>
              <a:t>Ageng</a:t>
            </a:r>
            <a:r>
              <a:rPr lang="en-US" sz="32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Montserrat Classic"/>
              </a:rPr>
              <a:t>Tirtayasa</a:t>
            </a:r>
            <a:r>
              <a:rPr lang="en-US" sz="3200" dirty="0">
                <a:solidFill>
                  <a:srgbClr val="000000"/>
                </a:solidFill>
                <a:latin typeface="Montserrat Classic"/>
              </a:rPr>
              <a:t> University</a:t>
            </a:r>
            <a:endParaRPr lang="en-US" sz="3000" u="none" dirty="0">
              <a:solidFill>
                <a:srgbClr val="000000"/>
              </a:solidFill>
              <a:latin typeface="Montserrat Classic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300062" y="3577281"/>
            <a:ext cx="548666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dirty="0">
                <a:solidFill>
                  <a:srgbClr val="000000"/>
                </a:solidFill>
                <a:latin typeface="Montserrat Classic"/>
              </a:rPr>
              <a:t>Active student of electrical engineering major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00062" y="5782619"/>
            <a:ext cx="4549538" cy="10172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4200"/>
              </a:lnSpc>
            </a:pPr>
            <a:r>
              <a:rPr lang="en-US" sz="3000" u="none" dirty="0">
                <a:solidFill>
                  <a:srgbClr val="000000"/>
                </a:solidFill>
                <a:latin typeface="Montserrat Classic Bold"/>
              </a:rPr>
              <a:t>2018/2019 – 2021/2022</a:t>
            </a:r>
          </a:p>
          <a:p>
            <a:pPr marL="0" lvl="1" indent="0" algn="l">
              <a:lnSpc>
                <a:spcPts val="4200"/>
              </a:lnSpc>
            </a:pPr>
            <a:r>
              <a:rPr lang="en-US" sz="3200" dirty="0">
                <a:solidFill>
                  <a:srgbClr val="000000"/>
                </a:solidFill>
                <a:latin typeface="Montserrat Classic"/>
              </a:rPr>
              <a:t>SMK 4 Negeri Jakarta</a:t>
            </a:r>
            <a:endParaRPr lang="en-US" sz="3000" u="none" dirty="0">
              <a:solidFill>
                <a:srgbClr val="000000"/>
              </a:solidFill>
              <a:latin typeface="Montserrat Classic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300062" y="7108144"/>
            <a:ext cx="5486668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</a:pPr>
            <a:r>
              <a:rPr lang="en-US" sz="2499" u="none" dirty="0">
                <a:solidFill>
                  <a:srgbClr val="000000"/>
                </a:solidFill>
                <a:latin typeface="Montserrat Classic"/>
              </a:rPr>
              <a:t>Graduate from mechatronics major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-191351" y="-170090"/>
            <a:ext cx="10224351" cy="10627180"/>
            <a:chOff x="0" y="0"/>
            <a:chExt cx="2692833" cy="27989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692833" cy="2798928"/>
            </a:xfrm>
            <a:custGeom>
              <a:avLst/>
              <a:gdLst/>
              <a:ahLst/>
              <a:cxnLst/>
              <a:rect l="l" t="t" r="r" b="b"/>
              <a:pathLst>
                <a:path w="2692833" h="2798928">
                  <a:moveTo>
                    <a:pt x="0" y="0"/>
                  </a:moveTo>
                  <a:lnTo>
                    <a:pt x="2692833" y="0"/>
                  </a:lnTo>
                  <a:lnTo>
                    <a:pt x="2692833" y="2798928"/>
                  </a:lnTo>
                  <a:lnTo>
                    <a:pt x="0" y="2798928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692833" cy="2837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281539" y="3480406"/>
            <a:ext cx="7469921" cy="11835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80"/>
              </a:lnSpc>
            </a:pPr>
            <a:r>
              <a:rPr lang="en-US" sz="8000" spc="376">
                <a:solidFill>
                  <a:srgbClr val="000000"/>
                </a:solidFill>
                <a:latin typeface="Montserrat Classic Bold"/>
              </a:rPr>
              <a:t>EDUCATION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58257" y="4841590"/>
            <a:ext cx="6516486" cy="175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I am currently a student in the department of electrical engineering, faculty of engineering, Sultan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Ageng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Tirtayasa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University. Previously I studied at SMK 4 Negeri Jakarta with a major in mechatronics engineering.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26300" y="-361442"/>
            <a:ext cx="11274313" cy="11009883"/>
            <a:chOff x="0" y="0"/>
            <a:chExt cx="2969366" cy="28997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69366" cy="2899722"/>
            </a:xfrm>
            <a:custGeom>
              <a:avLst/>
              <a:gdLst/>
              <a:ahLst/>
              <a:cxnLst/>
              <a:rect l="l" t="t" r="r" b="b"/>
              <a:pathLst>
                <a:path w="2969366" h="2899722">
                  <a:moveTo>
                    <a:pt x="0" y="0"/>
                  </a:moveTo>
                  <a:lnTo>
                    <a:pt x="2969366" y="0"/>
                  </a:lnTo>
                  <a:lnTo>
                    <a:pt x="2969366" y="2899722"/>
                  </a:lnTo>
                  <a:lnTo>
                    <a:pt x="0" y="2899722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969366" cy="29378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60664" y="2955802"/>
            <a:ext cx="5252005" cy="1450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99"/>
              </a:lnSpc>
            </a:pPr>
            <a:r>
              <a:rPr lang="en-US" sz="9999" dirty="0">
                <a:solidFill>
                  <a:srgbClr val="000000"/>
                </a:solidFill>
                <a:latin typeface="Berlin Sans FB" panose="020E0602020502020306" pitchFamily="34" charset="0"/>
              </a:rPr>
              <a:t>personal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60664" y="4258646"/>
            <a:ext cx="5252005" cy="1166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40"/>
              </a:lnSpc>
            </a:pPr>
            <a:r>
              <a:rPr lang="en-US" sz="8000">
                <a:solidFill>
                  <a:srgbClr val="000000"/>
                </a:solidFill>
                <a:latin typeface="Montserrat Classic Bold"/>
              </a:rPr>
              <a:t>SKILLS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60664" y="5788087"/>
            <a:ext cx="4611418" cy="1755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I have a strong interest in IT, especially related to AI, Machine Learning, Data Science and Data Analyst. Some of the skills I have include.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22236" y="4556556"/>
            <a:ext cx="3747427" cy="678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 Bold"/>
              </a:rPr>
              <a:t>Python Language Programming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722236" y="8195809"/>
            <a:ext cx="3747427" cy="319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 Bold"/>
              </a:rPr>
              <a:t>Ms. Office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044637" y="4556556"/>
            <a:ext cx="3747427" cy="319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 Bold"/>
              </a:rPr>
              <a:t>Google </a:t>
            </a:r>
            <a:r>
              <a:rPr lang="en-US" sz="2000" dirty="0" err="1">
                <a:solidFill>
                  <a:srgbClr val="000000"/>
                </a:solidFill>
                <a:latin typeface="Montserrat Classic Bold"/>
              </a:rPr>
              <a:t>Colaboratoty</a:t>
            </a:r>
            <a:endParaRPr lang="en-US" sz="2000" dirty="0">
              <a:solidFill>
                <a:srgbClr val="000000"/>
              </a:solidFill>
              <a:latin typeface="Montserrat Classic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044637" y="8195809"/>
            <a:ext cx="3747427" cy="319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 Bold"/>
              </a:rPr>
              <a:t>Visual Studio Code</a:t>
            </a:r>
          </a:p>
        </p:txBody>
      </p:sp>
      <p:pic>
        <p:nvPicPr>
          <p:cNvPr id="1026" name="Picture 2" descr="Python Logo | 02 - PNG Logo Vector Brand Downloads (SVG, EPS)">
            <a:extLst>
              <a:ext uri="{FF2B5EF4-FFF2-40B4-BE49-F238E27FC236}">
                <a16:creationId xmlns:a16="http://schemas.microsoft.com/office/drawing/2014/main" id="{8B4CD245-70F1-B0D0-9339-F3EC3DC04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194" y="1742777"/>
            <a:ext cx="3479510" cy="2664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28" name="Picture 4" descr="Office solutions overview">
            <a:extLst>
              <a:ext uri="{FF2B5EF4-FFF2-40B4-BE49-F238E27FC236}">
                <a16:creationId xmlns:a16="http://schemas.microsoft.com/office/drawing/2014/main" id="{24603EAC-8D64-70BC-2F6B-201774D6E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195" y="5381194"/>
            <a:ext cx="347951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elamat Datang di Colaboratory - Colaboratory">
            <a:extLst>
              <a:ext uri="{FF2B5EF4-FFF2-40B4-BE49-F238E27FC236}">
                <a16:creationId xmlns:a16="http://schemas.microsoft.com/office/drawing/2014/main" id="{1C4C3360-BD23-5904-5BC9-06628A7B1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8595" y="1742777"/>
            <a:ext cx="3479510" cy="2664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32" name="Picture 8" descr="Visual Studio Code - Wikipedia bahasa Indonesia, ensiklopedia bebas">
            <a:extLst>
              <a:ext uri="{FF2B5EF4-FFF2-40B4-BE49-F238E27FC236}">
                <a16:creationId xmlns:a16="http://schemas.microsoft.com/office/drawing/2014/main" id="{8121DFD8-FF3F-14D1-5FBF-AF70B6167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8595" y="5531809"/>
            <a:ext cx="3479510" cy="2664000"/>
          </a:xfrm>
          <a:prstGeom prst="rect">
            <a:avLst/>
          </a:prstGeom>
          <a:solidFill>
            <a:schemeClr val="bg1"/>
          </a:solidFill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93252" y="4730000"/>
            <a:ext cx="6754335" cy="1069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dirty="0">
                <a:solidFill>
                  <a:srgbClr val="000000"/>
                </a:solidFill>
                <a:latin typeface="Montserrat Classic Bold"/>
              </a:rPr>
              <a:t>PORTFOLIO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91228" y="5799976"/>
            <a:ext cx="5950691" cy="2832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This project portfolio was created in order to fulfill the bootcamp assignment from dibimbing.id. In this portfolio, I try to analyze 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and lowest values in the HP, Attack, Defense and Speed columns. In addition, I also made a graph of the total number of each type of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available.</a:t>
            </a:r>
          </a:p>
        </p:txBody>
      </p:sp>
      <p:grpSp>
        <p:nvGrpSpPr>
          <p:cNvPr id="5" name="Group 5"/>
          <p:cNvGrpSpPr/>
          <p:nvPr/>
        </p:nvGrpSpPr>
        <p:grpSpPr>
          <a:xfrm rot="-1330815">
            <a:off x="9144000" y="0"/>
            <a:ext cx="9235941" cy="10287000"/>
            <a:chOff x="0" y="0"/>
            <a:chExt cx="2432511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2511" cy="2709333"/>
            </a:xfrm>
            <a:custGeom>
              <a:avLst/>
              <a:gdLst/>
              <a:ahLst/>
              <a:cxnLst/>
              <a:rect l="l" t="t" r="r" b="b"/>
              <a:pathLst>
                <a:path w="2432511" h="2709333">
                  <a:moveTo>
                    <a:pt x="0" y="0"/>
                  </a:moveTo>
                  <a:lnTo>
                    <a:pt x="2432511" y="0"/>
                  </a:lnTo>
                  <a:lnTo>
                    <a:pt x="243251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3251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1554251"/>
            <a:ext cx="5353644" cy="2398436"/>
            <a:chOff x="0" y="-95250"/>
            <a:chExt cx="7138192" cy="319791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3931"/>
              <a:ext cx="2005915" cy="1609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104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Montserrat Classic Bold"/>
                </a:rPr>
                <a:t>01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360595" y="-95250"/>
              <a:ext cx="4777597" cy="6765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45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000000"/>
                  </a:solidFill>
                  <a:latin typeface="Montserrat Classic Bold"/>
                </a:rPr>
                <a:t>HIGHEST VALUE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321349" y="762196"/>
              <a:ext cx="4816843" cy="23404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Analyze the </a:t>
              </a:r>
              <a:r>
                <a:rPr lang="en-US" sz="2000" dirty="0" err="1">
                  <a:solidFill>
                    <a:srgbClr val="000000"/>
                  </a:solidFill>
                  <a:latin typeface="Montserrat Classic"/>
                </a:rPr>
                <a:t>pokemon</a:t>
              </a: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 with the highest values in each column in the table. Starting from HP, Attack, Defense and Speed.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0" y="4441355"/>
            <a:ext cx="5353644" cy="2398436"/>
            <a:chOff x="0" y="-95250"/>
            <a:chExt cx="7138192" cy="319791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3931"/>
              <a:ext cx="2005915" cy="1609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104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Montserrat Classic Bold"/>
                </a:rPr>
                <a:t>02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360595" y="-95250"/>
              <a:ext cx="4777597" cy="6765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45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000000"/>
                  </a:solidFill>
                  <a:latin typeface="Montserrat Classic Bold"/>
                </a:rPr>
                <a:t>LOWEST VALUE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321349" y="762196"/>
              <a:ext cx="4816843" cy="2340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8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Analyze the </a:t>
              </a:r>
              <a:r>
                <a:rPr lang="en-US" sz="2000" dirty="0" err="1">
                  <a:solidFill>
                    <a:srgbClr val="000000"/>
                  </a:solidFill>
                  <a:latin typeface="Montserrat Classic"/>
                </a:rPr>
                <a:t>pokemon</a:t>
              </a: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 with the highest values in each column in the table. Starting from HP, Attack, Defense and Speed.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549376" y="7316731"/>
            <a:ext cx="6882695" cy="2398439"/>
            <a:chOff x="0" y="-95250"/>
            <a:chExt cx="6822758" cy="3197918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63931"/>
              <a:ext cx="2005915" cy="1609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ctr">
                <a:lnSpc>
                  <a:spcPts val="104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Montserrat Classic Bold"/>
                </a:rPr>
                <a:t>03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2045161" y="-95250"/>
              <a:ext cx="4777597" cy="144603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45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000000"/>
                  </a:solidFill>
                  <a:latin typeface="Montserrat Classic Bold"/>
                </a:rPr>
                <a:t>NUMBER OF EACH TYPE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005915" y="762197"/>
              <a:ext cx="4816843" cy="23404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8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Analyze the number of each type of </a:t>
              </a:r>
              <a:r>
                <a:rPr lang="en-US" sz="2000" dirty="0" err="1">
                  <a:solidFill>
                    <a:srgbClr val="000000"/>
                  </a:solidFill>
                  <a:latin typeface="Montserrat Classic"/>
                </a:rPr>
                <a:t>pokemon</a:t>
              </a:r>
              <a:r>
                <a:rPr lang="en-US" sz="2000" dirty="0">
                  <a:solidFill>
                    <a:srgbClr val="000000"/>
                  </a:solidFill>
                  <a:latin typeface="Montserrat Classic"/>
                </a:rPr>
                <a:t> in the Type 1 and Type 2 columns, and display them as a bar chart.</a:t>
              </a:r>
            </a:p>
          </p:txBody>
        </p:sp>
      </p:grpSp>
      <p:sp>
        <p:nvSpPr>
          <p:cNvPr id="21" name="TextBox 6">
            <a:extLst>
              <a:ext uri="{FF2B5EF4-FFF2-40B4-BE49-F238E27FC236}">
                <a16:creationId xmlns:a16="http://schemas.microsoft.com/office/drawing/2014/main" id="{821393F5-D57F-4026-FCD8-41CB7E479247}"/>
              </a:ext>
            </a:extLst>
          </p:cNvPr>
          <p:cNvSpPr txBox="1"/>
          <p:nvPr/>
        </p:nvSpPr>
        <p:spPr>
          <a:xfrm>
            <a:off x="1045172" y="3066174"/>
            <a:ext cx="7101463" cy="1596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sz="4800" dirty="0" err="1">
                <a:solidFill>
                  <a:srgbClr val="000000"/>
                </a:solidFill>
                <a:latin typeface="Berlin Sans FB" panose="020E0602020502020306" pitchFamily="34" charset="0"/>
              </a:rPr>
              <a:t>Pokemon</a:t>
            </a:r>
            <a:r>
              <a:rPr lang="en-US" sz="4800" dirty="0">
                <a:solidFill>
                  <a:srgbClr val="000000"/>
                </a:solidFill>
                <a:latin typeface="Berlin Sans FB" panose="020E0602020502020306" pitchFamily="34" charset="0"/>
              </a:rPr>
              <a:t> Data Analysis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81000" y="-212613"/>
            <a:ext cx="18902874" cy="10712225"/>
            <a:chOff x="0" y="0"/>
            <a:chExt cx="2469893" cy="28213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9893" cy="2821327"/>
            </a:xfrm>
            <a:custGeom>
              <a:avLst/>
              <a:gdLst/>
              <a:ahLst/>
              <a:cxnLst/>
              <a:rect l="l" t="t" r="r" b="b"/>
              <a:pathLst>
                <a:path w="2469893" h="2821327">
                  <a:moveTo>
                    <a:pt x="0" y="0"/>
                  </a:moveTo>
                  <a:lnTo>
                    <a:pt x="2469893" y="0"/>
                  </a:lnTo>
                  <a:lnTo>
                    <a:pt x="2469893" y="2821327"/>
                  </a:lnTo>
                  <a:lnTo>
                    <a:pt x="0" y="2821327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69893" cy="28594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207415" y="206282"/>
            <a:ext cx="5873170" cy="936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80"/>
              </a:lnSpc>
            </a:pPr>
            <a:r>
              <a:rPr lang="en-US" sz="4800" dirty="0" err="1">
                <a:solidFill>
                  <a:srgbClr val="000000"/>
                </a:solidFill>
                <a:latin typeface="Montserrat Classic Bold"/>
              </a:rPr>
              <a:t>Pokemon</a:t>
            </a:r>
            <a:r>
              <a:rPr lang="en-US" sz="4800" dirty="0">
                <a:solidFill>
                  <a:srgbClr val="000000"/>
                </a:solidFill>
                <a:latin typeface="Montserrat Classic Bold"/>
              </a:rPr>
              <a:t> Dataset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B0BA8DB-B278-C40F-2C1D-07519344E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562100"/>
            <a:ext cx="16916400" cy="792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/>
          <p:cNvGrpSpPr/>
          <p:nvPr/>
        </p:nvGrpSpPr>
        <p:grpSpPr>
          <a:xfrm>
            <a:off x="9242771" y="-147106"/>
            <a:ext cx="9155558" cy="10581211"/>
            <a:chOff x="0" y="0"/>
            <a:chExt cx="2437354" cy="2786821"/>
          </a:xfrm>
        </p:grpSpPr>
        <p:sp>
          <p:nvSpPr>
            <p:cNvPr id="6" name="Freeform 3"/>
            <p:cNvSpPr/>
            <p:nvPr/>
          </p:nvSpPr>
          <p:spPr>
            <a:xfrm>
              <a:off x="0" y="0"/>
              <a:ext cx="2437354" cy="2786821"/>
            </a:xfrm>
            <a:custGeom>
              <a:avLst/>
              <a:gdLst/>
              <a:ahLst/>
              <a:cxnLst/>
              <a:rect l="l" t="t" r="r" b="b"/>
              <a:pathLst>
                <a:path w="2437354" h="2786821">
                  <a:moveTo>
                    <a:pt x="0" y="0"/>
                  </a:moveTo>
                  <a:lnTo>
                    <a:pt x="2437354" y="0"/>
                  </a:lnTo>
                  <a:lnTo>
                    <a:pt x="2437354" y="2786821"/>
                  </a:lnTo>
                  <a:lnTo>
                    <a:pt x="0" y="2786821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7" name="TextBox 4"/>
            <p:cNvSpPr txBox="1"/>
            <p:nvPr/>
          </p:nvSpPr>
          <p:spPr>
            <a:xfrm>
              <a:off x="0" y="-38100"/>
              <a:ext cx="2437354" cy="28249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267200" y="466341"/>
            <a:ext cx="7778205" cy="23335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6000" dirty="0">
                <a:solidFill>
                  <a:srgbClr val="000000"/>
                </a:solidFill>
                <a:latin typeface="Montserrat Classic Bold"/>
              </a:rPr>
              <a:t>01. HIGHEST VALUE</a:t>
            </a:r>
          </a:p>
          <a:p>
            <a:pPr algn="ctr">
              <a:lnSpc>
                <a:spcPts val="9600"/>
              </a:lnSpc>
            </a:pPr>
            <a:endParaRPr lang="en-US" sz="6000" dirty="0">
              <a:solidFill>
                <a:srgbClr val="000000"/>
              </a:solidFill>
              <a:latin typeface="Montserrat Classic Bold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2AD397FC-CC28-9A69-E845-1593B9729620}"/>
              </a:ext>
            </a:extLst>
          </p:cNvPr>
          <p:cNvSpPr txBox="1"/>
          <p:nvPr/>
        </p:nvSpPr>
        <p:spPr>
          <a:xfrm>
            <a:off x="5513281" y="1745829"/>
            <a:ext cx="6532124" cy="678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scores for the HP, Attack, Defense and Speed columns.</a:t>
            </a:r>
          </a:p>
        </p:txBody>
      </p:sp>
      <p:pic>
        <p:nvPicPr>
          <p:cNvPr id="1026" name="Picture 2" descr="Blissey Pokédex: stats, moves, evolution &amp; locations | Pokémon Database">
            <a:extLst>
              <a:ext uri="{FF2B5EF4-FFF2-40B4-BE49-F238E27FC236}">
                <a16:creationId xmlns:a16="http://schemas.microsoft.com/office/drawing/2014/main" id="{36A3DCCE-523F-DFFD-1F33-ED7557A20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13" y="4229100"/>
            <a:ext cx="2734177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7">
            <a:extLst>
              <a:ext uri="{FF2B5EF4-FFF2-40B4-BE49-F238E27FC236}">
                <a16:creationId xmlns:a16="http://schemas.microsoft.com/office/drawing/2014/main" id="{487FE15D-D9CE-14C3-D51B-9F1C944A3120}"/>
              </a:ext>
            </a:extLst>
          </p:cNvPr>
          <p:cNvSpPr txBox="1"/>
          <p:nvPr/>
        </p:nvSpPr>
        <p:spPr>
          <a:xfrm>
            <a:off x="508469" y="7190142"/>
            <a:ext cx="2760122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HP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Blissey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a value of 255.</a:t>
            </a:r>
          </a:p>
        </p:txBody>
      </p:sp>
      <p:pic>
        <p:nvPicPr>
          <p:cNvPr id="1028" name="Picture 4" descr="Mega Mewtwo X | Pokédex | The official Pokémon Website in Indonesia">
            <a:extLst>
              <a:ext uri="{FF2B5EF4-FFF2-40B4-BE49-F238E27FC236}">
                <a16:creationId xmlns:a16="http://schemas.microsoft.com/office/drawing/2014/main" id="{FE80634F-3913-1D15-7559-3A9D04450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681" y="4229100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7">
            <a:extLst>
              <a:ext uri="{FF2B5EF4-FFF2-40B4-BE49-F238E27FC236}">
                <a16:creationId xmlns:a16="http://schemas.microsoft.com/office/drawing/2014/main" id="{FC829BD5-DB2D-6F37-31DD-8CD997A40567}"/>
              </a:ext>
            </a:extLst>
          </p:cNvPr>
          <p:cNvSpPr txBox="1"/>
          <p:nvPr/>
        </p:nvSpPr>
        <p:spPr>
          <a:xfrm>
            <a:off x="4503081" y="7116343"/>
            <a:ext cx="3505200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Attack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MewtwoMega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Mewtwo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X with a value of 190.</a:t>
            </a:r>
          </a:p>
        </p:txBody>
      </p:sp>
      <p:pic>
        <p:nvPicPr>
          <p:cNvPr id="1030" name="Picture 6" descr="Steelix Pokédex: stats, moves, evolution &amp; locations | Pokémon Database">
            <a:extLst>
              <a:ext uri="{FF2B5EF4-FFF2-40B4-BE49-F238E27FC236}">
                <a16:creationId xmlns:a16="http://schemas.microsoft.com/office/drawing/2014/main" id="{0DE4BFFD-9B80-239F-A14E-9164D7C67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222" b="95619" l="111" r="95556">
                        <a14:foregroundMark x1="6333" y1="40464" x2="6333" y2="40464"/>
                        <a14:foregroundMark x1="85667" y1="81057" x2="77667" y2="92010"/>
                        <a14:foregroundMark x1="63000" y1="95747" x2="73889" y2="94716"/>
                        <a14:foregroundMark x1="8778" y1="30670" x2="14444" y2="29510"/>
                        <a14:foregroundMark x1="14444" y1="27964" x2="11556" y2="26804"/>
                        <a14:foregroundMark x1="33333" y1="10438" x2="37111" y2="8763"/>
                        <a14:foregroundMark x1="36556" y1="3222" x2="39444" y2="4897"/>
                        <a14:foregroundMark x1="3111" y1="42655" x2="222" y2="40464"/>
                        <a14:foregroundMark x1="95556" y1="64562" x2="92333" y2="694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9341" y="4076700"/>
            <a:ext cx="3340207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7">
            <a:extLst>
              <a:ext uri="{FF2B5EF4-FFF2-40B4-BE49-F238E27FC236}">
                <a16:creationId xmlns:a16="http://schemas.microsoft.com/office/drawing/2014/main" id="{57729BFB-A0D7-5959-E515-89516F95DB53}"/>
              </a:ext>
            </a:extLst>
          </p:cNvPr>
          <p:cNvSpPr txBox="1"/>
          <p:nvPr/>
        </p:nvSpPr>
        <p:spPr>
          <a:xfrm>
            <a:off x="9531350" y="7110558"/>
            <a:ext cx="3116190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Defense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SteelixMega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Steelix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a value of 230.</a:t>
            </a:r>
          </a:p>
        </p:txBody>
      </p:sp>
      <p:pic>
        <p:nvPicPr>
          <p:cNvPr id="1032" name="Picture 8" descr="Deoxys Pokédex: stats, moves, evolution &amp; locations | Pokémon Database">
            <a:extLst>
              <a:ext uri="{FF2B5EF4-FFF2-40B4-BE49-F238E27FC236}">
                <a16:creationId xmlns:a16="http://schemas.microsoft.com/office/drawing/2014/main" id="{E02EF71D-6243-22FB-FAFF-BED84BAC7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762" b="98810" l="4000" r="94556">
                        <a14:foregroundMark x1="34778" y1="7937" x2="40778" y2="8598"/>
                        <a14:foregroundMark x1="6778" y1="68783" x2="7667" y2="72090"/>
                        <a14:foregroundMark x1="4444" y1="83598" x2="6333" y2="80291"/>
                        <a14:foregroundMark x1="40333" y1="4762" x2="40333" y2="4762"/>
                        <a14:foregroundMark x1="91889" y1="56217" x2="94556" y2="56217"/>
                        <a14:foregroundMark x1="59222" y1="92857" x2="62000" y2="94974"/>
                        <a14:foregroundMark x1="14556" y1="95635" x2="12333" y2="98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872" y="4152900"/>
            <a:ext cx="3428571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7">
            <a:extLst>
              <a:ext uri="{FF2B5EF4-FFF2-40B4-BE49-F238E27FC236}">
                <a16:creationId xmlns:a16="http://schemas.microsoft.com/office/drawing/2014/main" id="{DD5A9BF6-22D8-4B17-93E0-5E5F3246812C}"/>
              </a:ext>
            </a:extLst>
          </p:cNvPr>
          <p:cNvSpPr txBox="1"/>
          <p:nvPr/>
        </p:nvSpPr>
        <p:spPr>
          <a:xfrm>
            <a:off x="14139078" y="7190142"/>
            <a:ext cx="3330833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highest Speed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DeoxysSpeed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Forme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a value of 180.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">
            <a:extLst>
              <a:ext uri="{FF2B5EF4-FFF2-40B4-BE49-F238E27FC236}">
                <a16:creationId xmlns:a16="http://schemas.microsoft.com/office/drawing/2014/main" id="{078AD6E9-3AFD-D8D4-61BA-DAAC06B79AB6}"/>
              </a:ext>
            </a:extLst>
          </p:cNvPr>
          <p:cNvGrpSpPr/>
          <p:nvPr/>
        </p:nvGrpSpPr>
        <p:grpSpPr>
          <a:xfrm>
            <a:off x="-297658" y="-361440"/>
            <a:ext cx="19042858" cy="2627717"/>
            <a:chOff x="0" y="0"/>
            <a:chExt cx="2588710" cy="1265894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793B07BE-B8AE-A13D-E21D-54AE4CB70B43}"/>
                </a:ext>
              </a:extLst>
            </p:cNvPr>
            <p:cNvSpPr/>
            <p:nvPr/>
          </p:nvSpPr>
          <p:spPr>
            <a:xfrm>
              <a:off x="0" y="0"/>
              <a:ext cx="2588710" cy="1265894"/>
            </a:xfrm>
            <a:custGeom>
              <a:avLst/>
              <a:gdLst/>
              <a:ahLst/>
              <a:cxnLst/>
              <a:rect l="l" t="t" r="r" b="b"/>
              <a:pathLst>
                <a:path w="2588710" h="1265894">
                  <a:moveTo>
                    <a:pt x="0" y="0"/>
                  </a:moveTo>
                  <a:lnTo>
                    <a:pt x="2588710" y="0"/>
                  </a:lnTo>
                  <a:lnTo>
                    <a:pt x="2588710" y="1265894"/>
                  </a:lnTo>
                  <a:lnTo>
                    <a:pt x="0" y="1265894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B75E9B2F-D80C-87CD-0E78-BDFDC6ED664A}"/>
                </a:ext>
              </a:extLst>
            </p:cNvPr>
            <p:cNvSpPr txBox="1"/>
            <p:nvPr/>
          </p:nvSpPr>
          <p:spPr>
            <a:xfrm>
              <a:off x="0" y="-38100"/>
              <a:ext cx="2588710" cy="1303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810250" y="419100"/>
            <a:ext cx="6667500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Montserrat Classic"/>
              </a:rPr>
              <a:t>The results regarding who are the </a:t>
            </a:r>
            <a:r>
              <a:rPr lang="en-US" sz="1999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1999" dirty="0">
                <a:solidFill>
                  <a:srgbClr val="000000"/>
                </a:solidFill>
                <a:latin typeface="Montserrat Classic"/>
              </a:rPr>
              <a:t> who have the highest value in the HP, Attack, Defense and Speed columns are obtained using the program code as follows.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8C759FE-309B-9834-48C0-4CEA5050C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36" y="2495188"/>
            <a:ext cx="8055892" cy="31897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FE1E379-FE03-01E0-0AE0-9EBDDEDC0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536" y="5905500"/>
            <a:ext cx="8055892" cy="38328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4275C0E-DDE3-CCF0-A375-AB5C655ED6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600" y="2508761"/>
            <a:ext cx="8053864" cy="31761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99013EA-BBE3-2CDF-6A29-C377A44118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6248" y="5913821"/>
            <a:ext cx="8030216" cy="38245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F7601-BA41-9E5F-6ED8-16E45E691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1E256905-2D4D-DA21-61F7-1ACCEB312581}"/>
              </a:ext>
            </a:extLst>
          </p:cNvPr>
          <p:cNvGrpSpPr/>
          <p:nvPr/>
        </p:nvGrpSpPr>
        <p:grpSpPr>
          <a:xfrm>
            <a:off x="9242771" y="-147106"/>
            <a:ext cx="9155558" cy="10581211"/>
            <a:chOff x="0" y="0"/>
            <a:chExt cx="2437354" cy="2786821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028E1ED5-F0F1-D36D-A62C-40C01171394E}"/>
                </a:ext>
              </a:extLst>
            </p:cNvPr>
            <p:cNvSpPr/>
            <p:nvPr/>
          </p:nvSpPr>
          <p:spPr>
            <a:xfrm>
              <a:off x="0" y="0"/>
              <a:ext cx="2437354" cy="2786821"/>
            </a:xfrm>
            <a:custGeom>
              <a:avLst/>
              <a:gdLst/>
              <a:ahLst/>
              <a:cxnLst/>
              <a:rect l="l" t="t" r="r" b="b"/>
              <a:pathLst>
                <a:path w="2437354" h="2786821">
                  <a:moveTo>
                    <a:pt x="0" y="0"/>
                  </a:moveTo>
                  <a:lnTo>
                    <a:pt x="2437354" y="0"/>
                  </a:lnTo>
                  <a:lnTo>
                    <a:pt x="2437354" y="2786821"/>
                  </a:lnTo>
                  <a:lnTo>
                    <a:pt x="0" y="2786821"/>
                  </a:lnTo>
                  <a:close/>
                </a:path>
              </a:pathLst>
            </a:custGeom>
            <a:solidFill>
              <a:srgbClr val="FFF6E3"/>
            </a:solidFill>
          </p:spPr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6DCFC3CB-ABEA-C090-4867-FFE9F0238465}"/>
                </a:ext>
              </a:extLst>
            </p:cNvPr>
            <p:cNvSpPr txBox="1"/>
            <p:nvPr/>
          </p:nvSpPr>
          <p:spPr>
            <a:xfrm>
              <a:off x="0" y="-38100"/>
              <a:ext cx="2437354" cy="28249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7">
            <a:extLst>
              <a:ext uri="{FF2B5EF4-FFF2-40B4-BE49-F238E27FC236}">
                <a16:creationId xmlns:a16="http://schemas.microsoft.com/office/drawing/2014/main" id="{607F5B03-1D98-1982-0034-E869E4CB046E}"/>
              </a:ext>
            </a:extLst>
          </p:cNvPr>
          <p:cNvSpPr txBox="1"/>
          <p:nvPr/>
        </p:nvSpPr>
        <p:spPr>
          <a:xfrm>
            <a:off x="1745646" y="7190142"/>
            <a:ext cx="2811304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lowest HP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Shedinja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a value of 1.</a:t>
            </a:r>
          </a:p>
        </p:txBody>
      </p:sp>
      <p:sp>
        <p:nvSpPr>
          <p:cNvPr id="13" name="TextBox 17">
            <a:extLst>
              <a:ext uri="{FF2B5EF4-FFF2-40B4-BE49-F238E27FC236}">
                <a16:creationId xmlns:a16="http://schemas.microsoft.com/office/drawing/2014/main" id="{C742EBCA-EA89-89C2-B31D-7EA664D83113}"/>
              </a:ext>
            </a:extLst>
          </p:cNvPr>
          <p:cNvSpPr txBox="1"/>
          <p:nvPr/>
        </p:nvSpPr>
        <p:spPr>
          <a:xfrm>
            <a:off x="7315200" y="7190142"/>
            <a:ext cx="3240530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lowest Attack and Defense value is Chansey with a value of  5.</a:t>
            </a: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71F5F91C-757F-500C-F7D0-89A19BB42F62}"/>
              </a:ext>
            </a:extLst>
          </p:cNvPr>
          <p:cNvSpPr txBox="1"/>
          <p:nvPr/>
        </p:nvSpPr>
        <p:spPr>
          <a:xfrm>
            <a:off x="13313980" y="7190142"/>
            <a:ext cx="2858458" cy="1396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lowest speed value is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Shuckle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a value of 5.</a:t>
            </a:r>
          </a:p>
        </p:txBody>
      </p:sp>
      <p:pic>
        <p:nvPicPr>
          <p:cNvPr id="2050" name="Picture 2" descr="Shedinja | Pokédex">
            <a:extLst>
              <a:ext uri="{FF2B5EF4-FFF2-40B4-BE49-F238E27FC236}">
                <a16:creationId xmlns:a16="http://schemas.microsoft.com/office/drawing/2014/main" id="{B543945C-E9DD-9B26-E4F1-5005ABFEE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846" y="4182902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ansey | Pokédex">
            <a:extLst>
              <a:ext uri="{FF2B5EF4-FFF2-40B4-BE49-F238E27FC236}">
                <a16:creationId xmlns:a16="http://schemas.microsoft.com/office/drawing/2014/main" id="{49F00F32-15D6-616A-D559-A7452EF2E1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4191" y="4409045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huckle Pokédex: stats, moves, evolution &amp; locations | Pokémon Database">
            <a:extLst>
              <a:ext uri="{FF2B5EF4-FFF2-40B4-BE49-F238E27FC236}">
                <a16:creationId xmlns:a16="http://schemas.microsoft.com/office/drawing/2014/main" id="{4F4A1F2A-E6CA-25B5-B8B7-A2BF6FBC6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48" b="94783" l="4556" r="97556">
                        <a14:foregroundMark x1="64333" y1="7205" x2="64333" y2="7205"/>
                        <a14:foregroundMark x1="56000" y1="9938" x2="61889" y2="4472"/>
                        <a14:foregroundMark x1="26556" y1="94783" x2="36333" y2="92671"/>
                        <a14:foregroundMark x1="4556" y1="80000" x2="6000" y2="78882"/>
                        <a14:foregroundMark x1="89778" y1="84348" x2="93222" y2="81615"/>
                        <a14:foregroundMark x1="96111" y1="77267" x2="97556" y2="778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3271" y="4152900"/>
            <a:ext cx="3219876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C1C0C49A-2879-7B5B-CEED-B5D025B301D5}"/>
              </a:ext>
            </a:extLst>
          </p:cNvPr>
          <p:cNvSpPr txBox="1"/>
          <p:nvPr/>
        </p:nvSpPr>
        <p:spPr>
          <a:xfrm>
            <a:off x="4267200" y="466341"/>
            <a:ext cx="7778205" cy="23335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6000" dirty="0">
                <a:solidFill>
                  <a:srgbClr val="000000"/>
                </a:solidFill>
                <a:latin typeface="Montserrat Classic Bold"/>
              </a:rPr>
              <a:t>02. LOWEST VALUE</a:t>
            </a:r>
          </a:p>
          <a:p>
            <a:pPr algn="ctr">
              <a:lnSpc>
                <a:spcPts val="9600"/>
              </a:lnSpc>
            </a:pPr>
            <a:endParaRPr lang="en-US" sz="6000" dirty="0">
              <a:solidFill>
                <a:srgbClr val="000000"/>
              </a:solidFill>
              <a:latin typeface="Montserrat Classic Bold"/>
            </a:endParaRPr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A9D1C9BB-66A7-EDA6-47F8-BB537C48965F}"/>
              </a:ext>
            </a:extLst>
          </p:cNvPr>
          <p:cNvSpPr txBox="1"/>
          <p:nvPr/>
        </p:nvSpPr>
        <p:spPr>
          <a:xfrm>
            <a:off x="5513281" y="1745829"/>
            <a:ext cx="6532124" cy="678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latin typeface="Montserrat Classic"/>
              </a:rPr>
              <a:t>pokemon</a:t>
            </a:r>
            <a:r>
              <a:rPr lang="en-US" sz="2000" dirty="0">
                <a:solidFill>
                  <a:srgbClr val="000000"/>
                </a:solidFill>
                <a:latin typeface="Montserrat Classic"/>
              </a:rPr>
              <a:t> with the lowest scores for the HP, Attack, Defense and Speed columns.</a:t>
            </a:r>
          </a:p>
        </p:txBody>
      </p:sp>
    </p:spTree>
    <p:extLst>
      <p:ext uri="{BB962C8B-B14F-4D97-AF65-F5344CB8AC3E}">
        <p14:creationId xmlns:p14="http://schemas.microsoft.com/office/powerpoint/2010/main" val="109009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683</Words>
  <Application>Microsoft Office PowerPoint</Application>
  <PresentationFormat>Custom</PresentationFormat>
  <Paragraphs>68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Berlin Sans FB</vt:lpstr>
      <vt:lpstr>Calibri</vt:lpstr>
      <vt:lpstr>Montserrat Classic Bold</vt:lpstr>
      <vt:lpstr>Montserrat Classic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and Minimal Portfolio Presentation</dc:title>
  <cp:lastModifiedBy>Muhammad Rafli Fauzi</cp:lastModifiedBy>
  <cp:revision>9</cp:revision>
  <dcterms:created xsi:type="dcterms:W3CDTF">2006-08-16T00:00:00Z</dcterms:created>
  <dcterms:modified xsi:type="dcterms:W3CDTF">2024-03-01T14:38:08Z</dcterms:modified>
  <dc:identifier>DAF-FylTcAs</dc:identifier>
</cp:coreProperties>
</file>

<file path=docProps/thumbnail.jpeg>
</file>